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75" r:id="rId7"/>
    <p:sldId id="276" r:id="rId8"/>
    <p:sldId id="277" r:id="rId9"/>
    <p:sldId id="278" r:id="rId10"/>
    <p:sldId id="279" r:id="rId11"/>
    <p:sldId id="264" r:id="rId12"/>
    <p:sldId id="265" r:id="rId13"/>
    <p:sldId id="266" r:id="rId14"/>
    <p:sldId id="267" r:id="rId15"/>
    <p:sldId id="268" r:id="rId16"/>
    <p:sldId id="280" r:id="rId17"/>
    <p:sldId id="270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AFFC0-88AC-46BD-B38B-23A3134D8B9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7CF84-E771-4C22-955D-FBE29C1EE2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5155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7CF84-E771-4C22-955D-FBE29C1EE2C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6869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7CF84-E771-4C22-955D-FBE29C1EE2C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6869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7CF84-E771-4C22-955D-FBE29C1EE2C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6869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7CF84-E771-4C22-955D-FBE29C1EE2C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6869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7CF84-E771-4C22-955D-FBE29C1EE2C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6869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7CF84-E771-4C22-955D-FBE29C1EE2C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6869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7CF84-E771-4C22-955D-FBE29C1EE2C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6869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7CF84-E771-4C22-955D-FBE29C1EE2C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6869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7CF84-E771-4C22-955D-FBE29C1EE2C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6869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7CF84-E771-4C22-955D-FBE29C1EE2C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686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4CF30-2677-4FE2-A090-290E2807FB6F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ACB1-BDAB-4C55-947B-8A94612477B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4CF30-2677-4FE2-A090-290E2807FB6F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ACB1-BDAB-4C55-947B-8A9461247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4CF30-2677-4FE2-A090-290E2807FB6F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ACB1-BDAB-4C55-947B-8A9461247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4CF30-2677-4FE2-A090-290E2807FB6F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ACB1-BDAB-4C55-947B-8A9461247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4CF30-2677-4FE2-A090-290E2807FB6F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ACB1-BDAB-4C55-947B-8A94612477B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4CF30-2677-4FE2-A090-290E2807FB6F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ACB1-BDAB-4C55-947B-8A9461247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4CF30-2677-4FE2-A090-290E2807FB6F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ACB1-BDAB-4C55-947B-8A94612477B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4CF30-2677-4FE2-A090-290E2807FB6F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ACB1-BDAB-4C55-947B-8A9461247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4CF30-2677-4FE2-A090-290E2807FB6F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ACB1-BDAB-4C55-947B-8A9461247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4CF30-2677-4FE2-A090-290E2807FB6F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ACB1-BDAB-4C55-947B-8A94612477B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4CF30-2677-4FE2-A090-290E2807FB6F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ACB1-BDAB-4C55-947B-8A9461247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214CF30-2677-4FE2-A090-290E2807FB6F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5A4ACB1-BDAB-4C55-947B-8A9461247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ko.irooo.ru/rip-inko-sinkhronizatsiya-obshchego-i-professional-nogo-obrazovaniya-s-uchetom-potrebnostej-regional-nogo-rynka-truda/63-monitoring-effektivnosti-deyatelnosti-rip-inko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24240" y="3933056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РИП-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ИнКО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Синхронизация общего и профессионального образования с учетом потребностей регионального рынка труда»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23253" y="2204864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КООРДИНАЦИОННЫЙ СОВЕТ 25.02.2022 года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4393" y="764704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Учебно-методический центр профессионального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образования и</a:t>
            </a:r>
          </a:p>
          <a:p>
            <a:pPr algn="ctr"/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работы БОУ ДПО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«ИРООО»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9126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BE538CB-E636-4F57-88B3-67F5CA5C1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80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EC27049-6B2B-4A0B-AE04-F013DA1F09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4060" t="17481" r="34356" b="9120"/>
          <a:stretch/>
        </p:blipFill>
        <p:spPr>
          <a:xfrm>
            <a:off x="1951021" y="-9053"/>
            <a:ext cx="5241958" cy="685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0976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3171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561" y="461393"/>
            <a:ext cx="826533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БРЕНД «Профориентация 360</a:t>
            </a:r>
            <a:r>
              <a:rPr lang="ru-RU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0066090"/>
              </p:ext>
            </p:extLst>
          </p:nvPr>
        </p:nvGraphicFramePr>
        <p:xfrm>
          <a:off x="403011" y="2492896"/>
          <a:ext cx="8229600" cy="4056555"/>
        </p:xfrm>
        <a:graphic>
          <a:graphicData uri="http://schemas.openxmlformats.org/drawingml/2006/table">
            <a:tbl>
              <a:tblPr firstRow="1" firstCol="1" bandRow="1"/>
              <a:tblGrid>
                <a:gridCol w="6948674"/>
                <a:gridCol w="1280926"/>
              </a:tblGrid>
              <a:tr h="638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Перечень обязательных заданий для выполнения ОО 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РИП-</a:t>
                      </a:r>
                      <a:r>
                        <a:rPr lang="ru-RU" sz="13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ИнКО</a:t>
                      </a: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48" marR="58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Баллы</a:t>
                      </a: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en-US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r>
                        <a:rPr lang="en-US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48" marR="58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18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Участие в разработке инновационного продукта (учитывается % выполнения) – задание по разработке инновационного продукта уточняется на установочном семинаре: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 разработка каникулярных смен </a:t>
                      </a:r>
                      <a:r>
                        <a:rPr lang="ru-RU" sz="13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профориентационной</a:t>
                      </a: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направленности «</a:t>
                      </a:r>
                      <a:r>
                        <a:rPr lang="ru-RU" sz="13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Профканикулы</a:t>
                      </a: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 и «</a:t>
                      </a:r>
                      <a:r>
                        <a:rPr lang="ru-RU" sz="13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Брендсмены</a:t>
                      </a: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»;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реализация каникулярных смен </a:t>
                      </a:r>
                      <a:r>
                        <a:rPr lang="ru-RU" sz="13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профориентационной</a:t>
                      </a: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направленности «</a:t>
                      </a:r>
                      <a:r>
                        <a:rPr lang="ru-RU" sz="13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Профканикулы</a:t>
                      </a: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 и «</a:t>
                      </a:r>
                      <a:r>
                        <a:rPr lang="ru-RU" sz="13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Брендсмены</a:t>
                      </a: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»;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получение грифа «Рекомендовано РУМО»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разработка профессиональных проб для школьников для мобильного приложения «Карта-навигатор «Профориентация 3600», в </a:t>
                      </a:r>
                      <a:r>
                        <a:rPr lang="ru-RU" sz="13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т.ч</a:t>
                      </a: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для лиц с ОВЗ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 размещение профессиональных проб для школьников, в </a:t>
                      </a:r>
                      <a:r>
                        <a:rPr lang="ru-RU" sz="13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т.ч</a:t>
                      </a: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для лиц с ОВЗ, в мобильном приложении «Карта-навигатор «Профориентация 3600»;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разработка программы практических мероприятий, проводимых в рамках реализации Федерального проекта «Билет в будущее»;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реализация программы практических мероприятий, проводимых в рамках реализации Федерального проекта «Билет в будущее»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48" marR="58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 50 б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б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10б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15б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5б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5б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5б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5б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48" marR="58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31562" y="849709"/>
            <a:ext cx="826533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инновационного продукта – 50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3127" y="1219041"/>
            <a:ext cx="82653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ИННОВАЦИОННЫЙ ПРОДУКТ:</a:t>
            </a: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практических мероприятий, проводимых в рамках реализации Федеральных и Региональных проектов («Билет в будущее», профильные смены и т.д.)</a:t>
            </a:r>
          </a:p>
        </p:txBody>
      </p:sp>
    </p:spTree>
    <p:extLst>
      <p:ext uri="{BB962C8B-B14F-4D97-AF65-F5344CB8AC3E}">
        <p14:creationId xmlns:p14="http://schemas.microsoft.com/office/powerpoint/2010/main" xmlns="" val="2991929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3171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561" y="461393"/>
            <a:ext cx="826533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БРЕНД «Профориентация 360</a:t>
            </a:r>
            <a:r>
              <a:rPr lang="ru-RU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5421158"/>
              </p:ext>
            </p:extLst>
          </p:nvPr>
        </p:nvGraphicFramePr>
        <p:xfrm>
          <a:off x="403011" y="2492896"/>
          <a:ext cx="8229600" cy="3299635"/>
        </p:xfrm>
        <a:graphic>
          <a:graphicData uri="http://schemas.openxmlformats.org/drawingml/2006/table">
            <a:tbl>
              <a:tblPr firstRow="1" firstCol="1" bandRow="1"/>
              <a:tblGrid>
                <a:gridCol w="6948674"/>
                <a:gridCol w="1280926"/>
              </a:tblGrid>
              <a:tr h="638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Перечень обязательных заданий для выполнения ОО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РИП-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ИнКО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48" marR="58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б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48" marR="58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18179">
                <a:tc>
                  <a:txBody>
                    <a:bodyPr/>
                    <a:lstStyle/>
                    <a:p>
                      <a:pPr marL="228600" indent="-228600" algn="ctr">
                        <a:buAutoNum type="arabicPeriod"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разработке инновационного продукта (учитывается % выполнения) – задание по разработке инновационного продукта уточняется на установочном семинаре:</a:t>
                      </a:r>
                    </a:p>
                    <a:p>
                      <a:pPr marL="0" indent="0" algn="ctr">
                        <a:buNone/>
                      </a:pPr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разработка Программы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профориентационной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работы на основе «Портфеля проектов» в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т.ч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с использованием УМК «10 шагов к профориентации» 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реализация Программы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профориентационной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работы на основе «Портфеля проектов» в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т.ч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с использованием УМК «10 шагов к профориентации» 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получение грифа «Рекомендовано РУМО»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148" marR="58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 50 б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б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20б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15б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148" marR="58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31562" y="849709"/>
            <a:ext cx="826533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инновационного продукта – 50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3127" y="1219041"/>
            <a:ext cx="8265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ИННОВАЦИОННЫЙ ПРОДУКТ:</a:t>
            </a: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работы на основе «Портфеля проектов»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с использованием УМК «10 шагов к профориентации»</a:t>
            </a:r>
          </a:p>
        </p:txBody>
      </p:sp>
    </p:spTree>
    <p:extLst>
      <p:ext uri="{BB962C8B-B14F-4D97-AF65-F5344CB8AC3E}">
        <p14:creationId xmlns:p14="http://schemas.microsoft.com/office/powerpoint/2010/main" xmlns="" val="2725542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3171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561" y="461393"/>
            <a:ext cx="826533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БРЕНД «Профориентация 360</a:t>
            </a:r>
            <a:r>
              <a:rPr lang="ru-RU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5353448"/>
              </p:ext>
            </p:extLst>
          </p:nvPr>
        </p:nvGraphicFramePr>
        <p:xfrm>
          <a:off x="403011" y="2492896"/>
          <a:ext cx="8229600" cy="3299635"/>
        </p:xfrm>
        <a:graphic>
          <a:graphicData uri="http://schemas.openxmlformats.org/drawingml/2006/table">
            <a:tbl>
              <a:tblPr firstRow="1" firstCol="1" bandRow="1"/>
              <a:tblGrid>
                <a:gridCol w="6948674"/>
                <a:gridCol w="1280926"/>
              </a:tblGrid>
              <a:tr h="638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Перечень обязательных заданий для выполнения ОО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РИП-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ИнКО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48" marR="58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б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48" marR="58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18179">
                <a:tc>
                  <a:txBody>
                    <a:bodyPr/>
                    <a:lstStyle/>
                    <a:p>
                      <a:pPr marL="228600" indent="-228600" algn="ctr">
                        <a:buAutoNum type="arabicPeriod"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разработке инновационного продукта (учитывается % выполнения) – задание по разработке инновационного продукта уточняется на установочном семинаре:</a:t>
                      </a:r>
                    </a:p>
                    <a:p>
                      <a:pPr marL="0" indent="0" algn="ctr">
                        <a:buNone/>
                      </a:pPr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разработка программы внеурочной деятельности по компетенциям возрастной категории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WorldSkills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Russia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Омской области (юниоры)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реализация программы внеурочной деятельности по компетенциям возрастной категории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WorldSkills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Russia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Омской области (юниоры)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получение грифа «Рекомендовано РУМО СПО»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148" marR="58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 50 б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б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20б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15б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148" marR="58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31562" y="849709"/>
            <a:ext cx="826533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инновационного продукта – 50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3127" y="1219041"/>
            <a:ext cx="8265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ИННОВАЦИОННЫЙ ПРОДУКТ:</a:t>
            </a: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работы на основе «Портфеля проектов»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с использованием УМК «10 шагов к профориентации»</a:t>
            </a:r>
          </a:p>
        </p:txBody>
      </p:sp>
    </p:spTree>
    <p:extLst>
      <p:ext uri="{BB962C8B-B14F-4D97-AF65-F5344CB8AC3E}">
        <p14:creationId xmlns:p14="http://schemas.microsoft.com/office/powerpoint/2010/main" xmlns="" val="378272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3171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561" y="461393"/>
            <a:ext cx="826533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БРЕНД «Лидер изменений»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044496"/>
              </p:ext>
            </p:extLst>
          </p:nvPr>
        </p:nvGraphicFramePr>
        <p:xfrm>
          <a:off x="403011" y="2492896"/>
          <a:ext cx="8229600" cy="3299635"/>
        </p:xfrm>
        <a:graphic>
          <a:graphicData uri="http://schemas.openxmlformats.org/drawingml/2006/table">
            <a:tbl>
              <a:tblPr firstRow="1" firstCol="1" bandRow="1"/>
              <a:tblGrid>
                <a:gridCol w="6948674"/>
                <a:gridCol w="1280926"/>
              </a:tblGrid>
              <a:tr h="638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Перечень обязательных заданий для выполнения ОО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РИП-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ИнКО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48" marR="58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б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48" marR="58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1817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Участие в разработке инновационного продукта (учитывается % выполнения) – задание по разработке инновационного продукта уточняется на установочном семинаре: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разработка примерных рабочих программ по применению бережливых технологий с учетом профессий и специальностей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реализация рабочих программ по применению бережливых технологий с учетом профессий и специальностей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разработка методических рекомендаций по изучению темы учебного занятия в соответствии с программой по применению бережливых технологий с учетом профессий и специальностей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148" marR="58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 50 б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б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б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 б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148" marR="58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31562" y="849709"/>
            <a:ext cx="826533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инновационного продукта – 50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3127" y="1219041"/>
            <a:ext cx="8265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ИННОВАЦИОННЫЙ ПРОДУКТ:</a:t>
            </a: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примерных рабочих программ по применению бережливых технологий с учетом профессий и специальностей</a:t>
            </a:r>
          </a:p>
        </p:txBody>
      </p:sp>
    </p:spTree>
    <p:extLst>
      <p:ext uri="{BB962C8B-B14F-4D97-AF65-F5344CB8AC3E}">
        <p14:creationId xmlns:p14="http://schemas.microsoft.com/office/powerpoint/2010/main" xmlns="" val="3358516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3171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561" y="461393"/>
            <a:ext cx="826533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БРЕНД «Лидер изменений»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1330063"/>
              </p:ext>
            </p:extLst>
          </p:nvPr>
        </p:nvGraphicFramePr>
        <p:xfrm>
          <a:off x="403011" y="2492896"/>
          <a:ext cx="8229600" cy="3299635"/>
        </p:xfrm>
        <a:graphic>
          <a:graphicData uri="http://schemas.openxmlformats.org/drawingml/2006/table">
            <a:tbl>
              <a:tblPr firstRow="1" firstCol="1" bandRow="1"/>
              <a:tblGrid>
                <a:gridCol w="6948674"/>
                <a:gridCol w="1280926"/>
              </a:tblGrid>
              <a:tr h="638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Перечень обязательных заданий для выполнения ОО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РИП-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ИнКО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48" marR="58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б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48" marR="58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1817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Участие в разработке инновационного продукта (учитывается % выполнения) – задание по разработке инновационного продукта уточняется на установочном семинаре: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анализ выполнения заданий по модулям по компетенции на региональном чемпионате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создание видео мастер-класс эксперта компетенции по проблемным элементам конкурсного задания на основании проведенного анализа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использование видео мастер-класс эксперта компетенции при подготовке региональной сборной для участия в соревнованиях (наличие отзыва, рекомендаций и т.д.)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148" marR="58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до 50 б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б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б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 б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148" marR="58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31562" y="849709"/>
            <a:ext cx="826533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инновационного продукта – 50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3127" y="1219041"/>
            <a:ext cx="8265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ИННОВАЦИОННЫЙ ПРОДУКТ:</a:t>
            </a: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Видео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мастер-класс эксперта компетенции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3982120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3171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561" y="461393"/>
            <a:ext cx="826533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БРЕНД  «Навигаторы современного воспитания»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0377020"/>
              </p:ext>
            </p:extLst>
          </p:nvPr>
        </p:nvGraphicFramePr>
        <p:xfrm>
          <a:off x="323528" y="2996952"/>
          <a:ext cx="8568952" cy="3733038"/>
        </p:xfrm>
        <a:graphic>
          <a:graphicData uri="http://schemas.openxmlformats.org/drawingml/2006/table">
            <a:tbl>
              <a:tblPr firstRow="1" firstCol="1" bandRow="1"/>
              <a:tblGrid>
                <a:gridCol w="7872615"/>
                <a:gridCol w="696337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Перечень обязательных заданий для выполнения ОО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РИП-</a:t>
                      </a:r>
                      <a:r>
                        <a:rPr lang="ru-RU" sz="11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ИнКО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48" marR="58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r>
                        <a:rPr lang="en-US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48" marR="58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18179">
                <a:tc>
                  <a:txBody>
                    <a:bodyPr/>
                    <a:lstStyle/>
                    <a:p>
                      <a:pPr lvl="0" algn="ctr">
                        <a:tabLst>
                          <a:tab pos="266700" algn="l"/>
                          <a:tab pos="355600" algn="l"/>
                        </a:tabLs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    Участие в разработке инновационного продукта (учитывается % выполнения) – задание по разработке инновационного продукта уточняется на установочном семинаре:</a:t>
                      </a:r>
                    </a:p>
                    <a:p>
                      <a:pPr lvl="0" algn="ctr">
                        <a:tabLst>
                          <a:tab pos="266700" algn="l"/>
                          <a:tab pos="355600" algn="l"/>
                        </a:tabLs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и реализация рабочей программы воспитания по укрупненным группам профессий/специальностей с использованием методических рекомендаций Института детства, в том числе календарный план воспитательной работы. (учитывается % и качество выполнения).</a:t>
                      </a:r>
                    </a:p>
                    <a:p>
                      <a:pPr algn="ctr">
                        <a:tabLst>
                          <a:tab pos="266700" algn="l"/>
                          <a:tab pos="355600" algn="l"/>
                        </a:tabLs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	Разработка и апробация содержательных критериев оценки качества рабочих программ воспитания.</a:t>
                      </a:r>
                    </a:p>
                    <a:p>
                      <a:pPr algn="ctr">
                        <a:tabLst>
                          <a:tab pos="266700" algn="l"/>
                          <a:tab pos="355600" algn="l"/>
                        </a:tabLs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	Участие в мониторинге рабочих программ воспитания и составление экспертных заключений с адресными рекомендациями.</a:t>
                      </a:r>
                    </a:p>
                    <a:p>
                      <a:pPr algn="ctr">
                        <a:tabLst>
                          <a:tab pos="266700" algn="l"/>
                          <a:tab pos="355600" algn="l"/>
                        </a:tabLs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	Участие в наполнении региональной интерактивной карты практик реализации рабочих программ воспитания ПОО (не менее 5 практик от каждой образовательной организации):</a:t>
                      </a:r>
                    </a:p>
                    <a:p>
                      <a:pPr algn="ctr">
                        <a:tabLst>
                          <a:tab pos="266700" algn="l"/>
                          <a:tab pos="355600" algn="l"/>
                        </a:tabLs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методическая разработка воспитательного мероприятия, видео реализованного мероприятия по формированию личностных результатов обучающихся, рекомендованных в примерной рабочей программе воспитания Института детства РАО (по УГПС), методический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видеосеминар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педагогов по организации, реализации и оценке представленного мероприятия;</a:t>
                      </a:r>
                    </a:p>
                    <a:p>
                      <a:pPr algn="ctr">
                        <a:tabLst>
                          <a:tab pos="266700" algn="l"/>
                          <a:tab pos="355600" algn="l"/>
                        </a:tabLs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методическая разработка воспитательного мероприятия, видео реализованного мероприятия по формированию личностных результатов, определенных отраслевыми требованиями к деловым качествам личности (по УГПС), методический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видеосеминар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педагогов по организации, реализации и оценке представленного мероприятия;</a:t>
                      </a:r>
                    </a:p>
                    <a:p>
                      <a:pPr algn="ctr">
                        <a:tabLst>
                          <a:tab pos="266700" algn="l"/>
                          <a:tab pos="355600" algn="l"/>
                        </a:tabLs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методическая разработка воспитательного мероприятия, видео реализованного мероприятия по формированию личностных результатов, определенных ключевыми работодателями (по УГПС), методический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видеосеминар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педагогов по организации, реализации и оценке представленного мероприятия;</a:t>
                      </a:r>
                    </a:p>
                    <a:p>
                      <a:pPr algn="ctr">
                        <a:tabLst>
                          <a:tab pos="266700" algn="l"/>
                          <a:tab pos="355600" algn="l"/>
                        </a:tabLs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методическая разработка воспитательного мероприятия, видео реализованного мероприятия по формированию личностных результатов, определенных субъектами образовательного процесса, методический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видеосеминар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педагогов по организации, реализации и оценке представленного мероприятия;</a:t>
                      </a:r>
                    </a:p>
                    <a:p>
                      <a:pPr algn="ctr">
                        <a:tabLst>
                          <a:tab pos="266700" algn="l"/>
                          <a:tab pos="355600" algn="l"/>
                        </a:tabLs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описание практики информационного обеспечения воспитательной деятельности ПОО для организации продуктивного взаимодействия с обучающимися, с родителями, организациями социальной сферы, методический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видеосеминар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руководителей/педагогов по организации, реализации и оценке представленной практики.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148" marR="58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до 5 баллов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до 5 баллов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 5 баллов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 35 баллов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148" marR="58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31562" y="849709"/>
            <a:ext cx="826533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инновационного продукта – 50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3127" y="1219041"/>
            <a:ext cx="826533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ИННОВАЦИОННЫЙ ПРОДУКТЫ:</a:t>
            </a:r>
          </a:p>
          <a:p>
            <a:pPr algn="ctr">
              <a:tabLst>
                <a:tab pos="266700" algn="l"/>
              </a:tabLst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1.	Разработка и реализация рабочей программы воспитания по укрупненным группам профессий/специальностей с использованием методических рекомендаций Института детства, в том числе календарный план воспитательной работы.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66700" algn="l"/>
              </a:tabLst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2.	Разработка и апробация содержательных критериев оценки качества рабочих программ воспитания.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66700" algn="l"/>
              </a:tabLst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3.	Участие в мониторинге рабочих программ воспитания и составление экспертных заключений с адресными рекомендациями.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66700" algn="l"/>
              </a:tabLst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4.	Участие в наполнении региональной интерактивной карты практик реализации рабочих программ воспитания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6110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УЧАСТНИКИ  РИП-ИНКО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«СИНХРОНИЗАЦИЯ ОБЩЕГО И ПРОФЕССИОНАЛЬНОГО ОБРАЗОВАНИЯ С УЧЕТОМ ПОТРЕБНОСТЕЙ РЕГИОНАЛЬНОГО РЫНКА ТРУДА»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3171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6458719" cy="471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5674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СТАЖИРОВОЧНЫЕ ПЛОЩАДКИ РИП-ИНКО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«СИНХРОНИЗАЦИЯ ОБЩЕГО И ПРОФЕССИОНАЛЬНОГО ОБРАЗОВАНИЯ С УЧЕТОМ ПОТРЕБНОСТЕЙ РЕГИОНАЛЬНОГО РЫНКА ТРУДА»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1534" y="1700809"/>
            <a:ext cx="6048671" cy="72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72120" y="263691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МЕНТОРЫ РИП-ИНКО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«СИНХРОНИЗАЦИЯ ОБЩЕГО И ПРОФЕССИОНАЛЬНОГО ОБРАЗОВАНИЯ С УЧЕТОМ ПОТРЕБНОСТЕЙ РЕГИОНАЛЬНОГО РЫНКА ТРУДА»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01009"/>
            <a:ext cx="5825740" cy="107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661248"/>
            <a:ext cx="5769645" cy="87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07735" y="4724658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СТАЖЕРЫ РИП-ИНКО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«СИНХРОНИЗАЦИЯ ОБЩЕГО И ПРОФЕССИОНАЛЬНОГО ОБРАЗОВАНИЯ С УЧЕТОМ ПОТРЕБНОСТЕЙ РЕГИОНАЛЬНОГО РЫНКА ТРУДА»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147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 РИП-ИНКО «СИНХРОНИЗАЦИЯ ОБЩЕГО И ПРОФЕССИОНАЛЬНОГО ОБРАЗОВАНИЯ С УЧЕТОМ ПОТРЕБНОСТЕЙ РЕГИОНАЛЬНОГО РЫНКА ТРУДА»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Стажеры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образовательные организации, выполняющие технические задания с февраля текущего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образовательные организации, выполняющие технические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Стажировочные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площадки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образовательные организации, выполняющие функции учебного центра (обучение на своих базах других участников РИП-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Консультационные центры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образовательные организации, оказывающие консультационную помощь педагогам и руководителям образовательных организаций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Менторы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образовательные организации, осуществляющие инновационную деятельность на высоком профессиональном уровне, имеющие устойчивые положительные результаты в течение не менее 5-ти лет, принявшие на себя обязательства и функции эксперта, наставника, консультанта по направлению РИП-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ИнКО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3289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УТВЕРЖДЕННЫЕ БРЕНДЫ И ИННОВАЦИОННЫЕ ПРОДУКТЫ ДЕЯТЕЛЬНОСТИ РИП-ИНКО В 2022 Г.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7723863"/>
              </p:ext>
            </p:extLst>
          </p:nvPr>
        </p:nvGraphicFramePr>
        <p:xfrm>
          <a:off x="323528" y="1556792"/>
          <a:ext cx="8496944" cy="378561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007375"/>
                <a:gridCol w="5099302"/>
                <a:gridCol w="1390267"/>
              </a:tblGrid>
              <a:tr h="56933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Профориентация 360</a:t>
                      </a:r>
                      <a:r>
                        <a:rPr lang="ru-RU" sz="18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 практических мероприятий, проводимых в рамках реализации Федеральных и Региональных проектов («Билет в будущее», профильные смены и т.д.)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Цускман Т.Н.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Соловьева Е.В.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124" marR="57124" marT="0" marB="0"/>
                </a:tc>
              </a:tr>
              <a:tr h="5693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профориентационной работы на основе «Портфеля проектов» в т.ч. с использованием УМК «10 шагов к профориентации» 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Цускман Т.Н.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Соловьева Е.В.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124" marR="57124" marT="0" marB="0"/>
                </a:tc>
              </a:tr>
              <a:tr h="5693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 внеурочной деятельности по компетенциям возрастной категории WorldSkills Russia Омской области (юниоры)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Цускман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Т.Н.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Соловьева Е.В.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124" marR="57124" marT="0" marB="0"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539552" y="551723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МЕНТОР: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БПОУ ОО «Колледж инновационных технологий, экономики и коммерции»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496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УТВЕРЖДЕННЫЕ БРЕНДЫ И ИННОВАЦИОННЫЕ ПРОДУКТЫ ДЕЯТЕЛЬНОСТИ РИП-ИНКО В 2022 Г.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551723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МЕНТОРЫ: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БПОУ ОО «Омский аграрно-технологический колледж»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БПОУ ОО «Омский промышленно-экономический колледж»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9492698"/>
              </p:ext>
            </p:extLst>
          </p:nvPr>
        </p:nvGraphicFramePr>
        <p:xfrm>
          <a:off x="467544" y="2132856"/>
          <a:ext cx="8229600" cy="280416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441538"/>
                <a:gridCol w="3441538"/>
                <a:gridCol w="1346524"/>
              </a:tblGrid>
              <a:tr h="56933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Лидер изменений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примерных рабочих программ по применению бережливых технологий с учетом профессий и специальностей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Пузанова Е.С.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124" marR="57124" marT="0" marB="0"/>
                </a:tc>
              </a:tr>
              <a:tr h="5693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сценарные планы с применением интерактивных технологий работы в рамках Деловой программы Регионального Чемпионата </a:t>
                      </a: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WSR</a:t>
                      </a: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Пузанова Е.С.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Бондаренко Е.Ю.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124" marR="57124" marT="0" marB="0"/>
                </a:tc>
              </a:tr>
              <a:tr h="1897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видео мастер-класс эксперта компетенции 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Пузанова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Е.С.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124" marR="5712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21073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УТВЕРЖДЕННЫЕ БРЕНДЫ И ИННОВАЦИОННЫЕ ПРОДУКТЫ ДЕЯТЕЛЬНОСТИ РИП-ИНКО В 2022 Г.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551723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МЕНТОР: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БПОУ ОО «Сибирский профессиональный колледж»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2896439"/>
              </p:ext>
            </p:extLst>
          </p:nvPr>
        </p:nvGraphicFramePr>
        <p:xfrm>
          <a:off x="450500" y="1772816"/>
          <a:ext cx="8229600" cy="336499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753348"/>
                <a:gridCol w="4129728"/>
                <a:gridCol w="1346524"/>
              </a:tblGrid>
              <a:tr h="189780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Навигаторы современного воспитания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рабочие программы воспитания  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124" marR="57124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Рыбченко Е.И.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124" marR="57124" marT="0" marB="0"/>
                </a:tc>
              </a:tr>
              <a:tr h="1897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календарные планы воспитательной работы в СПО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124" marR="5712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95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оценки качества разработанных рабочих программ воспитания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124" marR="5712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95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экспертные заключения рабочих программ воспитания (Листы экспертизы качества РПВ)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124" marR="5712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93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экспертные заключения календарных планов воспитательной работы в СПО (Листы экспертизы качества календарных планов воспитательной работы)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124" marR="5712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3171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902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FA4243-BFA3-4C4D-ADB2-99698288F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268" y="404664"/>
            <a:ext cx="7315200" cy="71596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деятельности ОО – участников РИП-</a:t>
            </a:r>
            <a:r>
              <a:rPr lang="ru-RU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ИнКО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б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82D639CE-C44A-4289-AFCE-876BA90C9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684" y="2420888"/>
            <a:ext cx="3581400" cy="4191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инновационного продукта</a:t>
            </a:r>
          </a:p>
          <a:p>
            <a:pPr marL="0" indent="0" algn="ctr">
              <a:buNone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 15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</a:t>
            </a:r>
          </a:p>
          <a:p>
            <a:pPr marL="0" indent="0" algn="ctr">
              <a:buNone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="" xmlns:a16="http://schemas.microsoft.com/office/drawing/2014/main" id="{AF0C1765-3258-44A8-AB19-379DBD97A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50436" y="2162562"/>
            <a:ext cx="3581400" cy="4191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инновационной деятельности на уровне учреждения</a:t>
            </a:r>
          </a:p>
        </p:txBody>
      </p:sp>
      <p:sp>
        <p:nvSpPr>
          <p:cNvPr id="3" name="Стрелка: вниз 2">
            <a:extLst>
              <a:ext uri="{FF2B5EF4-FFF2-40B4-BE49-F238E27FC236}">
                <a16:creationId xmlns="" xmlns:a16="http://schemas.microsoft.com/office/drawing/2014/main" id="{68B4E437-4550-4CC9-8A24-233C97EF6E28}"/>
              </a:ext>
            </a:extLst>
          </p:cNvPr>
          <p:cNvSpPr/>
          <p:nvPr/>
        </p:nvSpPr>
        <p:spPr>
          <a:xfrm>
            <a:off x="2195736" y="1340768"/>
            <a:ext cx="93610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трелка: вниз 9">
            <a:extLst>
              <a:ext uri="{FF2B5EF4-FFF2-40B4-BE49-F238E27FC236}">
                <a16:creationId xmlns="" xmlns:a16="http://schemas.microsoft.com/office/drawing/2014/main" id="{0AD97459-3627-4B11-AF74-60BCA7A71388}"/>
              </a:ext>
            </a:extLst>
          </p:cNvPr>
          <p:cNvSpPr/>
          <p:nvPr/>
        </p:nvSpPr>
        <p:spPr>
          <a:xfrm>
            <a:off x="6228184" y="1340768"/>
            <a:ext cx="93610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467A827-549F-4460-923C-51A4378362FC}"/>
              </a:ext>
            </a:extLst>
          </p:cNvPr>
          <p:cNvSpPr/>
          <p:nvPr/>
        </p:nvSpPr>
        <p:spPr>
          <a:xfrm>
            <a:off x="1647292" y="3891401"/>
            <a:ext cx="1656184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 б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D63BEFA8-D248-4068-9126-FBB1040D09F0}"/>
              </a:ext>
            </a:extLst>
          </p:cNvPr>
          <p:cNvSpPr/>
          <p:nvPr/>
        </p:nvSpPr>
        <p:spPr>
          <a:xfrm>
            <a:off x="5984680" y="3891401"/>
            <a:ext cx="1656184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 б</a:t>
            </a:r>
          </a:p>
        </p:txBody>
      </p:sp>
      <p:pic>
        <p:nvPicPr>
          <p:cNvPr id="14" name="Picture 2" descr="D:\Документы\!!! РАДИОНОВА ЕЛЕНА\ЛОГОТИПЫ, ФОРМЫ\лого инко.png">
            <a:extLst>
              <a:ext uri="{FF2B5EF4-FFF2-40B4-BE49-F238E27FC236}">
                <a16:creationId xmlns="" xmlns:a16="http://schemas.microsoft.com/office/drawing/2014/main" id="{95D9DC0C-F70E-413C-BC0D-3281FAFA1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34" y="614115"/>
            <a:ext cx="1575053" cy="145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0657086-5569-4D16-A37A-51B4900F3618}"/>
              </a:ext>
            </a:extLst>
          </p:cNvPr>
          <p:cNvSpPr/>
          <p:nvPr/>
        </p:nvSpPr>
        <p:spPr>
          <a:xfrm>
            <a:off x="469635" y="5331561"/>
            <a:ext cx="83937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осуществляется на основании мониторинга эффективности, для этого каждому участнику необходимо предоставить информацию о деятельности ОО за 2022 г. в срок </a:t>
            </a: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10 октября до 31 октября 2022 г.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портале РИП-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ИнКО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ОО-участники, которые по результатам мониторинга набрали в итоге </a:t>
            </a:r>
            <a:r>
              <a:rPr lang="ru-RU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30 баллов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получают сертификат участников РИП-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ИнКО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следующий год и </a:t>
            </a:r>
            <a:r>
              <a:rPr lang="ru-RU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исключаются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99BDDB6-9945-46AC-A321-6CC6656A9FCF}"/>
              </a:ext>
            </a:extLst>
          </p:cNvPr>
          <p:cNvSpPr/>
          <p:nvPr/>
        </p:nvSpPr>
        <p:spPr>
          <a:xfrm>
            <a:off x="6138529" y="4745915"/>
            <a:ext cx="1502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 15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</a:t>
            </a:r>
          </a:p>
        </p:txBody>
      </p:sp>
      <p:sp>
        <p:nvSpPr>
          <p:cNvPr id="7" name="Левая фигурная скобка 6">
            <a:extLst>
              <a:ext uri="{FF2B5EF4-FFF2-40B4-BE49-F238E27FC236}">
                <a16:creationId xmlns="" xmlns:a16="http://schemas.microsoft.com/office/drawing/2014/main" id="{2759A034-54CA-4C35-B213-4DED518056EC}"/>
              </a:ext>
            </a:extLst>
          </p:cNvPr>
          <p:cNvSpPr/>
          <p:nvPr/>
        </p:nvSpPr>
        <p:spPr>
          <a:xfrm>
            <a:off x="712164" y="2420888"/>
            <a:ext cx="401412" cy="259056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Левая фигурная скобка 14">
            <a:extLst>
              <a:ext uri="{FF2B5EF4-FFF2-40B4-BE49-F238E27FC236}">
                <a16:creationId xmlns="" xmlns:a16="http://schemas.microsoft.com/office/drawing/2014/main" id="{E4CBEA7D-9E45-4125-8BD9-F4CBC5A3FE92}"/>
              </a:ext>
            </a:extLst>
          </p:cNvPr>
          <p:cNvSpPr/>
          <p:nvPr/>
        </p:nvSpPr>
        <p:spPr>
          <a:xfrm rot="10800000">
            <a:off x="8002944" y="2427678"/>
            <a:ext cx="401412" cy="259056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3287FD5-D344-4D0E-AD0F-EF2F89540BDC}"/>
              </a:ext>
            </a:extLst>
          </p:cNvPr>
          <p:cNvSpPr txBox="1"/>
          <p:nvPr/>
        </p:nvSpPr>
        <p:spPr>
          <a:xfrm rot="16200000">
            <a:off x="-761768" y="3445092"/>
            <a:ext cx="254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Вариативная часть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486CE0A-62C2-4D26-8214-1F53FB81CE3F}"/>
              </a:ext>
            </a:extLst>
          </p:cNvPr>
          <p:cNvSpPr txBox="1"/>
          <p:nvPr/>
        </p:nvSpPr>
        <p:spPr>
          <a:xfrm rot="5400000">
            <a:off x="7309759" y="3412332"/>
            <a:ext cx="254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Инвариантная часть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754524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FA2820C-21CD-49DA-A863-82B1FC99F2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800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16100F-3621-450A-8398-2040A050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64" y="553812"/>
            <a:ext cx="8658071" cy="6675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Инвариантная часть ТЗ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282CADC2-C76F-43D2-8832-E6334B6823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89409552"/>
              </p:ext>
            </p:extLst>
          </p:nvPr>
        </p:nvGraphicFramePr>
        <p:xfrm>
          <a:off x="181068" y="553812"/>
          <a:ext cx="8891450" cy="60587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10782">
                  <a:extLst>
                    <a:ext uri="{9D8B030D-6E8A-4147-A177-3AD203B41FA5}">
                      <a16:colId xmlns="" xmlns:a16="http://schemas.microsoft.com/office/drawing/2014/main" val="3815465994"/>
                    </a:ext>
                  </a:extLst>
                </a:gridCol>
                <a:gridCol w="580668">
                  <a:extLst>
                    <a:ext uri="{9D8B030D-6E8A-4147-A177-3AD203B41FA5}">
                      <a16:colId xmlns="" xmlns:a16="http://schemas.microsoft.com/office/drawing/2014/main" val="1844963912"/>
                    </a:ext>
                  </a:extLst>
                </a:gridCol>
              </a:tblGrid>
              <a:tr h="60587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Принять участие в семинарах в рамках брендов (информационные письма с информацией о семинарах будут разосланы по эл. адресам ОО):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установочный семинар (01.03. – 11.03);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бренд-сессия по представлению проекта инновационных продуктов (с 01.06-10.06);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семинар по представлению результатов инновационной деятельности (с 01.11-11.11)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Создание/обновление до 31.03.2022 г. вкладки РИП-</a:t>
                      </a:r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ИнКО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сайте своей ОО на текущий год на основе рекомендаций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https://inko.irooo.ru/rip-inko-sinkhronizatsiya-obshchego-i-professional-nogo-obrazovaniya-s-uchetom-potrebnostej-regional-nogo-rynka-truda/63-monitoring-effektivnosti-deyatelnosti-rip-inko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и регулярное освещение деятельности ОО по выполнению технического задания: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наличие вкладки РИП-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ИнКО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сайте своей ОО до 31.03.2022г.;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отражение актуальной информации о деятельности участника РИП-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ИнКО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текущий год на вкладке РИП-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ИнКО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сайта ОО;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плана деятельности ОО до 31.03.2022г. (Приложение 1)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Принять участие в Межрегиональной научно-практической конференции «Тенденции развития образования XXI века: формирование навыков будущего» (16 - 20 мая 2022 г.):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участие в секции НПК;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публикация статьи в сборнике НПК/подготовка материалов для выступления на секции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Принять участие в региональном этапе Международной ярмарки социально-педагогических инноваций-2022: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представление результатов реализованного проекта;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Принять участие в XIV Форуме участников РИП-</a:t>
                      </a:r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ИнКО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(12 -16 декабря 2022 г.):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паспорта инновационного продукта (Приложение 2) </a:t>
                      </a:r>
                    </a:p>
                  </a:txBody>
                  <a:tcPr marL="44142" marR="441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б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б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 б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б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б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б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б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б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12 б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42" marR="441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5538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27693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03D5EC7-0763-459C-B8D7-2D2212C787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800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FCBE16D-6D15-4A10-9B59-25F08BF045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1188" t="17129" r="21089" b="12992"/>
          <a:stretch/>
        </p:blipFill>
        <p:spPr>
          <a:xfrm>
            <a:off x="0" y="340650"/>
            <a:ext cx="9144000" cy="622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1304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28D09F5-C28D-4B11-9C7A-613B9A1DFD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800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C06529-6781-4BD6-AC05-D35254068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C26641F-A1CB-469E-9066-088FA2F1E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F0F8430-227A-4DDF-B7DE-B83C1C501C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1584" t="24444" r="22277" b="21441"/>
          <a:stretch/>
        </p:blipFill>
        <p:spPr>
          <a:xfrm>
            <a:off x="-40741" y="625444"/>
            <a:ext cx="9225482" cy="524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2926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137</TotalTime>
  <Words>1369</Words>
  <Application>Microsoft Office PowerPoint</Application>
  <PresentationFormat>Экран (4:3)</PresentationFormat>
  <Paragraphs>269</Paragraphs>
  <Slides>18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Ясность</vt:lpstr>
      <vt:lpstr>Слайд 1</vt:lpstr>
      <vt:lpstr> СТРУКТУРА  РИП-ИНКО «СИНХРОНИЗАЦИЯ ОБЩЕГО И ПРОФЕССИОНАЛЬНОГО ОБРАЗОВАНИЯ С УЧЕТОМ ПОТРЕБНОСТЕЙ РЕГИОНАЛЬНОГО РЫНКА ТРУДА» </vt:lpstr>
      <vt:lpstr> УТВЕРЖДЕННЫЕ БРЕНДЫ И ИННОВАЦИОННЫЕ ПРОДУКТЫ ДЕЯТЕЛЬНОСТИ РИП-ИНКО В 2022 Г. </vt:lpstr>
      <vt:lpstr> УТВЕРЖДЕННЫЕ БРЕНДЫ И ИННОВАЦИОННЫЕ ПРОДУКТЫ ДЕЯТЕЛЬНОСТИ РИП-ИНКО В 2022 Г. </vt:lpstr>
      <vt:lpstr> УТВЕРЖДЕННЫЕ БРЕНДЫ И ИННОВАЦИОННЫЕ ПРОДУКТЫ ДЕЯТЕЛЬНОСТИ РИП-ИНКО В 2022 Г. </vt:lpstr>
      <vt:lpstr>Оценка деятельности ОО – участников РИП-ИнКО – 100 б</vt:lpstr>
      <vt:lpstr>Инвариантная часть ТЗ 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УЧАСТНИКИ  РИП-ИНКО  «СИНХРОНИЗАЦИЯ ОБЩЕГО И ПРОФЕССИОНАЛЬНОГО ОБРАЗОВАНИЯ С УЧЕТОМ ПОТРЕБНОСТЕЙ РЕГИОНАЛЬНОГО РЫНКА ТРУДА» </vt:lpstr>
      <vt:lpstr>СТАЖИРОВОЧНЫЕ ПЛОЩАДКИ РИП-ИНКО  «СИНХРОНИЗАЦИЯ ОБЩЕГО И ПРОФЕССИОНАЛЬНОГО ОБРАЗОВАНИЯ С УЧЕТОМ ПОТРЕБНОСТЕЙ РЕГИОНАЛЬНОГО РЫНКА ТРУДА»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2022-02-25T03:01:06Z</dcterms:created>
  <dcterms:modified xsi:type="dcterms:W3CDTF">2022-03-30T03:05:39Z</dcterms:modified>
</cp:coreProperties>
</file>